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7" r:id="rId4"/>
    <p:sldId id="260" r:id="rId5"/>
    <p:sldId id="261" r:id="rId6"/>
    <p:sldId id="268" r:id="rId7"/>
    <p:sldId id="270" r:id="rId8"/>
    <p:sldId id="269" r:id="rId9"/>
    <p:sldId id="275" r:id="rId10"/>
    <p:sldId id="272" r:id="rId11"/>
    <p:sldId id="262" r:id="rId12"/>
    <p:sldId id="273" r:id="rId13"/>
    <p:sldId id="274" r:id="rId14"/>
    <p:sldId id="271" r:id="rId15"/>
    <p:sldId id="276" r:id="rId16"/>
    <p:sldId id="277" r:id="rId17"/>
    <p:sldId id="263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B7A"/>
    <a:srgbClr val="0961AA"/>
    <a:srgbClr val="048271"/>
    <a:srgbClr val="D9D9D9"/>
    <a:srgbClr val="70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de-DE" sz="24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 Symposium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                                                  31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October – 5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November,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CB76-4039-F92C-0FD3-FB1AFC86C9D0}"/>
              </a:ext>
            </a:extLst>
          </p:cNvPr>
          <p:cNvSpPr txBox="1"/>
          <p:nvPr userDrawn="1"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B535C-2032-CA02-00A1-625E85447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" y="-126625"/>
            <a:ext cx="3531762" cy="1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63C7CFA-4A9A-FE2E-828D-E93915007A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A9DF-FD13-B346-C13D-219870B30602}"/>
              </a:ext>
            </a:extLst>
          </p:cNvPr>
          <p:cNvSpPr txBox="1"/>
          <p:nvPr userDrawn="1"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29C-8CDE-715C-0209-FF440FA19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AC12FE-DD13-46FA-EFD7-F0CEC67DCF7C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4BC4-A9E9-690B-B6EE-EEEDA45F057B}"/>
              </a:ext>
            </a:extLst>
          </p:cNvPr>
          <p:cNvSpPr txBox="1"/>
          <p:nvPr userDrawn="1"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A1EB-ED61-D44A-F1DD-BFF5A64B46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DCD5DEED-4CAC-DB24-D57E-031C727229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</p:spTree>
    <p:extLst>
      <p:ext uri="{BB962C8B-B14F-4D97-AF65-F5344CB8AC3E}">
        <p14:creationId xmlns:p14="http://schemas.microsoft.com/office/powerpoint/2010/main" val="173459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197C-70C1-3D13-3DC8-7C542F96A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D096-BD91-4C07-942B-3DB517D9FE29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FEA65-8560-25BB-DDF9-1DD4469A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4656-B353-2C5E-FA62-ED05E0FA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5BE8-2218-4236-A164-167ACF5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18ACD8-BF03-C7EC-FE06-8E94FB25894B}"/>
              </a:ext>
            </a:extLst>
          </p:cNvPr>
          <p:cNvSpPr txBox="1"/>
          <p:nvPr/>
        </p:nvSpPr>
        <p:spPr>
          <a:xfrm>
            <a:off x="2748334" y="4037829"/>
            <a:ext cx="6695329" cy="11433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Dr. </a:t>
            </a:r>
            <a:r>
              <a:rPr lang="fr-FR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Adama</a:t>
            </a:r>
            <a:r>
              <a:rPr lang="fr-FR" sz="2400" dirty="0">
                <a:latin typeface="Aharoni" panose="02010803020104030203" pitchFamily="2" charset="-79"/>
                <a:cs typeface="Aharoni" panose="02010803020104030203" pitchFamily="2" charset="-79"/>
              </a:rPr>
              <a:t> SARR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Centre de Suivi Ecologique / University Gaston Berger</a:t>
            </a: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5E5FFCC-22A1-40FD-916C-B02CA0BCDD42}"/>
              </a:ext>
            </a:extLst>
          </p:cNvPr>
          <p:cNvSpPr txBox="1">
            <a:spLocks/>
          </p:cNvSpPr>
          <p:nvPr/>
        </p:nvSpPr>
        <p:spPr>
          <a:xfrm>
            <a:off x="536813" y="2539228"/>
            <a:ext cx="11655187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67500" lnSpcReduction="20000"/>
          </a:bodyPr>
          <a:lstStyle>
            <a:lvl1pPr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 Light" panose="020F0302020204030204" pitchFamily="34" charset="0"/>
              </a:defRPr>
            </a:lvl9pPr>
          </a:lstStyle>
          <a:p>
            <a:endParaRPr lang="fr-FR" sz="5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CONNECTING SPACE TO WEST AFRICAN CROP LAN</a:t>
            </a:r>
            <a:r>
              <a:rPr lang="en-US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 </a:t>
            </a:r>
            <a:r>
              <a:rPr lang="en-US" sz="5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r>
              <a:rPr lang="en-US" sz="5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Pilot project for advancing crop monitoring</a:t>
            </a:r>
          </a:p>
        </p:txBody>
      </p:sp>
      <p:pic>
        <p:nvPicPr>
          <p:cNvPr id="5" name="Picture 2" descr="CSE_Logo N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66" y="2038864"/>
            <a:ext cx="2569303" cy="7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F9874F45-A540-49BA-8E49-A68B47E44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" y="1183360"/>
            <a:ext cx="2335454" cy="696082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104C39E2-95CA-4372-9791-FD4B74C1A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533" y="1215776"/>
            <a:ext cx="3728169" cy="491050"/>
          </a:xfrm>
          <a:prstGeom prst="rect">
            <a:avLst/>
          </a:prstGeom>
        </p:spPr>
      </p:pic>
      <p:pic>
        <p:nvPicPr>
          <p:cNvPr id="10" name="Picture 24">
            <a:extLst>
              <a:ext uri="{FF2B5EF4-FFF2-40B4-BE49-F238E27FC236}">
                <a16:creationId xmlns:a16="http://schemas.microsoft.com/office/drawing/2014/main" id="{8B8E41DC-14BE-4844-982D-B14FC3CDAF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67" y="1241109"/>
            <a:ext cx="1438912" cy="631249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EB864A86-408F-4C09-B6F7-C5F18B444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901" y="1073691"/>
            <a:ext cx="1755843" cy="87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0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COLLECTED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27" y="1106903"/>
            <a:ext cx="8150374" cy="576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373" y="3621701"/>
            <a:ext cx="2153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Ecogeographic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47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COLLECTED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42500"/>
            <a:ext cx="5382759" cy="38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46283" y="1060079"/>
            <a:ext cx="4983355" cy="439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fr-FR" sz="2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fr-FR" sz="2400" b="1" u="sng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crops</a:t>
            </a:r>
            <a:r>
              <a:rPr lang="fr-F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peanuts 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millet (</a:t>
            </a:r>
            <a:r>
              <a:rPr lang="en-US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souna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fonio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varieties)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sesame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beans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sorghum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corn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cotton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sugar cane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9380" y="5091694"/>
            <a:ext cx="8042270" cy="17912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fr-FR" sz="2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4 000 points </a:t>
            </a:r>
            <a:r>
              <a:rPr lang="fr-F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GPS 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 sz="2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2 445 </a:t>
            </a:r>
            <a:r>
              <a:rPr lang="fr-FR" sz="2400" b="1" u="sng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fr-FR" sz="2400" b="1" u="sng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fr-FR" sz="2400" b="1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2948,71 hectares 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digitized and identified with land use type assignment</a:t>
            </a:r>
          </a:p>
        </p:txBody>
      </p:sp>
    </p:spTree>
    <p:extLst>
      <p:ext uri="{BB962C8B-B14F-4D97-AF65-F5344CB8AC3E}">
        <p14:creationId xmlns:p14="http://schemas.microsoft.com/office/powerpoint/2010/main" val="2324770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COLLECTED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69" y="754055"/>
            <a:ext cx="7753661" cy="61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313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COLLECTED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89" y="820801"/>
            <a:ext cx="8546636" cy="603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600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RESULTS/OUTPUTS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58321" y="1122218"/>
            <a:ext cx="5146734" cy="4242751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218"/>
            <a:ext cx="1108364" cy="2244437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012873" y="1122218"/>
            <a:ext cx="5721927" cy="39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13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RESULTS/OUTPUTS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275870" y="1150319"/>
            <a:ext cx="8018058" cy="5709331"/>
          </a:xfrm>
          <a:prstGeom prst="rect">
            <a:avLst/>
          </a:prstGeom>
        </p:spPr>
      </p:pic>
      <p:sp>
        <p:nvSpPr>
          <p:cNvPr id="8" name="Zone de texte 2"/>
          <p:cNvSpPr txBox="1">
            <a:spLocks noChangeArrowheads="1"/>
          </p:cNvSpPr>
          <p:nvPr/>
        </p:nvSpPr>
        <p:spPr bwMode="auto">
          <a:xfrm>
            <a:off x="0" y="1150319"/>
            <a:ext cx="3001670" cy="8463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Overall</a:t>
            </a:r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Accuracy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0.93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0" y="2162124"/>
            <a:ext cx="2495962" cy="8294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Kappa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0.79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14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332C0-D0F3-B442-9094-C58A4AC81CBD}"/>
              </a:ext>
            </a:extLst>
          </p:cNvPr>
          <p:cNvSpPr txBox="1"/>
          <p:nvPr/>
        </p:nvSpPr>
        <p:spPr>
          <a:xfrm>
            <a:off x="2258291" y="185195"/>
            <a:ext cx="768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URGENT STEP FOR THE SERVICE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3771" y="2297228"/>
            <a:ext cx="11831781" cy="14832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None/>
              <a:defRPr/>
            </a:pPr>
            <a:r>
              <a:rPr lang="fr-FR" b="1" kern="0" dirty="0">
                <a:solidFill>
                  <a:srgbClr val="002F2E"/>
                </a:solidFill>
                <a:latin typeface="Arial"/>
              </a:rPr>
              <a:t>COLLECT FIELD DATA FOR 2022 CROP SEASON</a:t>
            </a:r>
          </a:p>
          <a:p>
            <a:pPr marL="0" indent="0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None/>
              <a:defRPr/>
            </a:pPr>
            <a:r>
              <a:rPr lang="fr-FR" sz="2400" b="1" kern="0" dirty="0" err="1">
                <a:solidFill>
                  <a:srgbClr val="002F2E"/>
                </a:solidFill>
                <a:latin typeface="Arial"/>
              </a:rPr>
              <a:t>Further</a:t>
            </a:r>
            <a:r>
              <a:rPr lang="fr-FR" sz="2400" b="1" kern="0" dirty="0">
                <a:solidFill>
                  <a:srgbClr val="002F2E"/>
                </a:solidFill>
                <a:latin typeface="Arial"/>
              </a:rPr>
              <a:t> </a:t>
            </a:r>
            <a:r>
              <a:rPr lang="fr-FR" sz="2400" b="1" kern="0" dirty="0" err="1">
                <a:solidFill>
                  <a:srgbClr val="002F2E"/>
                </a:solidFill>
                <a:latin typeface="Arial"/>
              </a:rPr>
              <a:t>improve</a:t>
            </a:r>
            <a:r>
              <a:rPr lang="fr-FR" sz="2400" b="1" kern="0" dirty="0">
                <a:solidFill>
                  <a:srgbClr val="002F2E"/>
                </a:solidFill>
                <a:latin typeface="Arial"/>
              </a:rPr>
              <a:t> the model (</a:t>
            </a:r>
            <a:r>
              <a:rPr lang="fr-FR" sz="2400" b="1" kern="0" dirty="0" err="1">
                <a:solidFill>
                  <a:srgbClr val="002F2E"/>
                </a:solidFill>
                <a:latin typeface="Arial"/>
              </a:rPr>
              <a:t>scripting</a:t>
            </a:r>
            <a:r>
              <a:rPr lang="fr-FR" sz="2400" b="1" kern="0" dirty="0">
                <a:solidFill>
                  <a:srgbClr val="002F2E"/>
                </a:solidFill>
                <a:latin typeface="Arial"/>
              </a:rPr>
              <a:t>, calibration, ...)</a:t>
            </a:r>
            <a:endParaRPr lang="en-US" sz="2400" b="1" kern="0" dirty="0">
              <a:solidFill>
                <a:srgbClr val="002F2E"/>
              </a:solidFill>
              <a:latin typeface="Arial"/>
            </a:endParaRPr>
          </a:p>
          <a:p>
            <a:pPr marL="342900" indent="-342900" algn="ctr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FontTx/>
              <a:buChar char="•"/>
              <a:defRPr/>
            </a:pPr>
            <a:endParaRPr lang="fr-FR" b="1" kern="0" dirty="0">
              <a:solidFill>
                <a:srgbClr val="002F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961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332C0-D0F3-B442-9094-C58A4AC81CBD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Conclusion/Expected Outcomes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1286262"/>
            <a:ext cx="11765280" cy="484158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FontTx/>
              <a:buChar char="•"/>
              <a:defRPr/>
            </a:pPr>
            <a:r>
              <a:rPr lang="en-GB" sz="2400" b="1" kern="0" dirty="0">
                <a:solidFill>
                  <a:srgbClr val="002F2E"/>
                </a:solidFill>
                <a:latin typeface="Arial"/>
              </a:rPr>
              <a:t>The crop type mapping is enhanced and scaled up to cover the entire Senegal and then the CILSS region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FontTx/>
              <a:buChar char="•"/>
              <a:defRPr/>
            </a:pPr>
            <a:endParaRPr lang="en-GB" sz="2400" b="1" kern="0" dirty="0">
              <a:solidFill>
                <a:srgbClr val="002F2E"/>
              </a:solidFill>
              <a:latin typeface="Arial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FontTx/>
              <a:buChar char="•"/>
              <a:defRPr/>
            </a:pPr>
            <a:r>
              <a:rPr lang="en-US" sz="2400" b="1" kern="0" dirty="0">
                <a:solidFill>
                  <a:srgbClr val="002F2E"/>
                </a:solidFill>
                <a:latin typeface="Arial"/>
              </a:rPr>
              <a:t>The </a:t>
            </a:r>
            <a:r>
              <a:rPr lang="en-US" sz="2400" b="1" kern="0" dirty="0" err="1">
                <a:solidFill>
                  <a:srgbClr val="002F2E"/>
                </a:solidFill>
                <a:latin typeface="Arial"/>
              </a:rPr>
              <a:t>CoP</a:t>
            </a:r>
            <a:r>
              <a:rPr lang="en-US" sz="2400" b="1" kern="0" dirty="0">
                <a:solidFill>
                  <a:srgbClr val="002F2E"/>
                </a:solidFill>
                <a:latin typeface="Arial"/>
              </a:rPr>
              <a:t> takes over the service </a:t>
            </a:r>
            <a:r>
              <a:rPr lang="en-US" sz="2400" b="1" kern="0">
                <a:solidFill>
                  <a:srgbClr val="002F2E"/>
                </a:solidFill>
                <a:latin typeface="Arial"/>
              </a:rPr>
              <a:t>and insures it sustainability</a:t>
            </a:r>
            <a:endParaRPr lang="en-US" sz="2400" b="1" kern="0" dirty="0">
              <a:solidFill>
                <a:srgbClr val="002F2E"/>
              </a:solidFill>
              <a:latin typeface="Arial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FontTx/>
              <a:buChar char="•"/>
              <a:defRPr/>
            </a:pPr>
            <a:endParaRPr lang="en-GB" sz="2400" b="1" kern="0" dirty="0">
              <a:solidFill>
                <a:srgbClr val="002F2E"/>
              </a:solidFill>
              <a:latin typeface="Arial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FontTx/>
              <a:buChar char="•"/>
              <a:defRPr/>
            </a:pPr>
            <a:r>
              <a:rPr lang="en-GB" sz="2400" b="1" kern="0" dirty="0">
                <a:solidFill>
                  <a:srgbClr val="002F2E"/>
                </a:solidFill>
                <a:latin typeface="Arial"/>
              </a:rPr>
              <a:t>All materials (tools, models, workflows) are made available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FontTx/>
              <a:buChar char="•"/>
              <a:defRPr/>
            </a:pPr>
            <a:endParaRPr lang="en-GB" sz="2400" b="1" kern="0" dirty="0">
              <a:solidFill>
                <a:srgbClr val="002F2E"/>
              </a:solidFill>
              <a:latin typeface="Arial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2F2E"/>
              </a:buClr>
              <a:buFontTx/>
              <a:buChar char="•"/>
              <a:defRPr/>
            </a:pPr>
            <a:endParaRPr lang="fr-FR" sz="2400" b="1" kern="0" dirty="0">
              <a:solidFill>
                <a:srgbClr val="002F2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53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CADD5-C398-B4ED-0EBA-620C6FA56B00}"/>
              </a:ext>
            </a:extLst>
          </p:cNvPr>
          <p:cNvSpPr txBox="1"/>
          <p:nvPr/>
        </p:nvSpPr>
        <p:spPr>
          <a:xfrm>
            <a:off x="1910942" y="1171860"/>
            <a:ext cx="8370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F8B7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Questions?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F8B7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4EE9A-B53C-A03C-39AD-AD96330E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285"/>
            <a:ext cx="12192000" cy="9687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27760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3904685" y="160421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277">
            <a:extLst>
              <a:ext uri="{FF2B5EF4-FFF2-40B4-BE49-F238E27FC236}">
                <a16:creationId xmlns:a16="http://schemas.microsoft.com/office/drawing/2014/main" id="{43C9425B-2F33-47C2-8873-13B195B42DDF}"/>
              </a:ext>
            </a:extLst>
          </p:cNvPr>
          <p:cNvSpPr txBox="1"/>
          <p:nvPr/>
        </p:nvSpPr>
        <p:spPr>
          <a:xfrm>
            <a:off x="627511" y="1442424"/>
            <a:ext cx="11275731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CILSS and West African countries, faced with a </a:t>
            </a:r>
            <a:r>
              <a:rPr lang="en-US" sz="2400" b="1" dirty="0"/>
              <a:t>sharp deterioration of the potential production of their agro-</a:t>
            </a:r>
            <a:r>
              <a:rPr lang="en-US" sz="2400" b="1" dirty="0" err="1"/>
              <a:t>sylvo</a:t>
            </a:r>
            <a:r>
              <a:rPr lang="en-US" sz="2400" b="1" dirty="0"/>
              <a:t>-pastoral systems 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lang="en-US" sz="2400" b="1" dirty="0"/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ea typeface="Calibri" panose="020F0502020204030204" pitchFamily="34" charset="0"/>
              </a:rPr>
              <a:t>A</a:t>
            </a:r>
            <a:r>
              <a:rPr lang="en-US" sz="2400" b="1" dirty="0">
                <a:ea typeface="Calibri" panose="020F0502020204030204" pitchFamily="34" charset="0"/>
              </a:rPr>
              <a:t>n early warning system to monitor </a:t>
            </a:r>
            <a:r>
              <a:rPr lang="en-US" sz="2400" dirty="0">
                <a:ea typeface="Calibri" panose="020F0502020204030204" pitchFamily="34" charset="0"/>
              </a:rPr>
              <a:t>and evaluate agro-</a:t>
            </a:r>
            <a:r>
              <a:rPr lang="en-US" sz="2400" dirty="0" err="1">
                <a:ea typeface="Calibri" panose="020F0502020204030204" pitchFamily="34" charset="0"/>
              </a:rPr>
              <a:t>sylvo</a:t>
            </a:r>
            <a:r>
              <a:rPr lang="en-US" sz="2400" dirty="0">
                <a:ea typeface="Calibri" panose="020F0502020204030204" pitchFamily="34" charset="0"/>
              </a:rPr>
              <a:t>-pastoral campaigns to prevent and manage food and nutrition crises in the Sub-region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lang="en-US" sz="2400" dirty="0">
              <a:ea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Remote sensing and advanced scripting techniques provide an opportunity to fill the gaps in crop type, crop area, crop condition, and yield assessment for better decisions</a:t>
            </a: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fr-FR" sz="2400" dirty="0"/>
              <a:t>A service to </a:t>
            </a:r>
            <a:r>
              <a:rPr lang="fr-FR" sz="2400" dirty="0" err="1"/>
              <a:t>contibute</a:t>
            </a:r>
            <a:r>
              <a:rPr lang="fr-FR" sz="2400" dirty="0"/>
              <a:t> </a:t>
            </a:r>
            <a:r>
              <a:rPr lang="fr-FR" sz="2400" dirty="0" err="1"/>
              <a:t>improving</a:t>
            </a:r>
            <a:r>
              <a:rPr lang="fr-FR" sz="2400" dirty="0"/>
              <a:t> the CILSS </a:t>
            </a:r>
            <a:r>
              <a:rPr lang="en-US" sz="2400" b="1" dirty="0">
                <a:ea typeface="Calibri" panose="020F0502020204030204" pitchFamily="34" charset="0"/>
              </a:rPr>
              <a:t>early warning system (</a:t>
            </a:r>
            <a:r>
              <a:rPr lang="en-US" sz="2400" b="1" dirty="0"/>
              <a:t>Cadre </a:t>
            </a:r>
            <a:r>
              <a:rPr lang="en-US" sz="2400" b="1" dirty="0" err="1"/>
              <a:t>Harmonisé</a:t>
            </a:r>
            <a:r>
              <a:rPr lang="en-US" sz="2400" b="1" dirty="0"/>
              <a:t>)</a:t>
            </a:r>
            <a:endParaRPr kumimoji="0" lang="en-ZA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2474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4000938" y="280888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CHALLENGE!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445;p71"/>
          <p:cNvSpPr txBox="1"/>
          <p:nvPr/>
        </p:nvSpPr>
        <p:spPr>
          <a:xfrm>
            <a:off x="0" y="2048400"/>
            <a:ext cx="5312229" cy="20619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numCol="1" spcCol="457200" anchor="t" anchorCtr="0">
            <a:no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D8D8D8"/>
              </a:buClr>
              <a:buSzPts val="1650"/>
              <a:defRPr/>
            </a:pPr>
            <a:r>
              <a:rPr lang="en-US" sz="2800" dirty="0">
                <a:cs typeface="Arial"/>
                <a:sym typeface="Calibri"/>
              </a:rPr>
              <a:t>1. Making </a:t>
            </a:r>
            <a:r>
              <a:rPr lang="en-US" sz="2800" u="sng" dirty="0">
                <a:cs typeface="Arial"/>
                <a:sym typeface="Calibri"/>
              </a:rPr>
              <a:t>Science &amp; Data</a:t>
            </a:r>
            <a:r>
              <a:rPr lang="en-US" sz="2800" dirty="0">
                <a:cs typeface="Arial"/>
                <a:sym typeface="Calibri"/>
              </a:rPr>
              <a:t> for the benefit of </a:t>
            </a:r>
            <a:r>
              <a:rPr lang="en-US" sz="2800" u="sng" dirty="0">
                <a:cs typeface="Arial"/>
                <a:sym typeface="Calibri"/>
              </a:rPr>
              <a:t>End User needs</a:t>
            </a:r>
            <a:r>
              <a:rPr lang="en-US" sz="2800" dirty="0">
                <a:cs typeface="Arial"/>
                <a:sym typeface="Calibri"/>
              </a:rPr>
              <a:t> by focusing on development issues.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D8D8D8"/>
              </a:buClr>
              <a:buSzPts val="1650"/>
              <a:buFont typeface="Calibri"/>
              <a:buNone/>
              <a:tabLst/>
              <a:defRPr/>
            </a:pPr>
            <a:endParaRPr lang="en-US" sz="2800" dirty="0">
              <a:cs typeface="Arial"/>
              <a:sym typeface="Calibri"/>
            </a:endParaRPr>
          </a:p>
          <a:p>
            <a:pPr lvl="0" algn="just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D8D8D8"/>
              </a:buClr>
              <a:buSzPts val="1650"/>
              <a:defRPr/>
            </a:pPr>
            <a:r>
              <a:rPr lang="en-US" sz="2800" dirty="0">
                <a:cs typeface="Arial"/>
                <a:sym typeface="Calibri"/>
              </a:rPr>
              <a:t>2. Connecting Science to the challenges in the local areas to </a:t>
            </a:r>
            <a:r>
              <a:rPr lang="en-US" sz="2800" u="sng" dirty="0">
                <a:cs typeface="Arial"/>
                <a:sym typeface="Calibri"/>
              </a:rPr>
              <a:t>build sustainably the BRIDGE</a:t>
            </a:r>
            <a:r>
              <a:rPr lang="en-US" sz="2800" dirty="0">
                <a:cs typeface="Arial"/>
                <a:sym typeface="Calibri"/>
              </a:rPr>
              <a:t>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F52CD7-BB74-4D97-9AD8-591B10AA8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229" y="1090457"/>
            <a:ext cx="6879771" cy="489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8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0EE261-B9C0-94BC-0748-7C1214F1C35C}"/>
              </a:ext>
            </a:extLst>
          </p:cNvPr>
          <p:cNvSpPr txBox="1"/>
          <p:nvPr/>
        </p:nvSpPr>
        <p:spPr>
          <a:xfrm>
            <a:off x="2817087" y="313158"/>
            <a:ext cx="834821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FALLING FROM THE SKY</a:t>
            </a:r>
            <a:endParaRPr lang="en-US" sz="2800" b="1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445;p71"/>
          <p:cNvSpPr txBox="1"/>
          <p:nvPr/>
        </p:nvSpPr>
        <p:spPr>
          <a:xfrm>
            <a:off x="207755" y="2650234"/>
            <a:ext cx="4091530" cy="23393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numCol="1" spcCol="457200" anchor="t" anchorCtr="0">
            <a:noAutofit/>
          </a:bodyPr>
          <a:lstStyle/>
          <a:p>
            <a:pPr lvl="0" algn="just" eaLnBrk="1" fontAlgn="auto" hangingPunct="1">
              <a:spcBef>
                <a:spcPts val="0"/>
              </a:spcBef>
              <a:spcAft>
                <a:spcPts val="500"/>
              </a:spcAft>
              <a:buClr>
                <a:srgbClr val="D8D8D8"/>
              </a:buClr>
              <a:buSzPts val="1650"/>
              <a:defRPr/>
            </a:pPr>
            <a:r>
              <a:rPr lang="en-US" sz="2400" dirty="0">
                <a:cs typeface="Arial"/>
                <a:sym typeface="Calibri"/>
              </a:rPr>
              <a:t>A partnership of </a:t>
            </a:r>
            <a:r>
              <a:rPr lang="en-US" sz="2400" b="1" dirty="0">
                <a:cs typeface="Arial"/>
                <a:sym typeface="Calibri"/>
              </a:rPr>
              <a:t>USAID, NASA</a:t>
            </a:r>
            <a:r>
              <a:rPr lang="en-US" sz="2400" dirty="0">
                <a:cs typeface="Arial"/>
                <a:sym typeface="Calibri"/>
              </a:rPr>
              <a:t> and </a:t>
            </a:r>
            <a:r>
              <a:rPr lang="en-US" sz="2400" b="1" dirty="0">
                <a:cs typeface="Arial"/>
                <a:sym typeface="Calibri"/>
              </a:rPr>
              <a:t>leading technical organizations</a:t>
            </a:r>
            <a:r>
              <a:rPr lang="en-US" sz="2400" dirty="0">
                <a:cs typeface="Arial"/>
                <a:sym typeface="Calibri"/>
              </a:rPr>
              <a:t>, SERVIR WA consortium lead by </a:t>
            </a:r>
            <a:r>
              <a:rPr lang="en-US" sz="2400" b="1" dirty="0">
                <a:cs typeface="Arial"/>
                <a:sym typeface="Calibri"/>
              </a:rPr>
              <a:t>ICRISAT</a:t>
            </a:r>
            <a:r>
              <a:rPr lang="en-US" sz="2400" dirty="0">
                <a:cs typeface="Arial"/>
                <a:sym typeface="Calibri"/>
              </a:rPr>
              <a:t> develops innovative solutions to improve livelihoods and foster self-reliance.</a:t>
            </a:r>
          </a:p>
        </p:txBody>
      </p:sp>
      <p:sp>
        <p:nvSpPr>
          <p:cNvPr id="6" name="Google Shape;445;p71"/>
          <p:cNvSpPr txBox="1"/>
          <p:nvPr/>
        </p:nvSpPr>
        <p:spPr>
          <a:xfrm>
            <a:off x="7138737" y="2650234"/>
            <a:ext cx="4765772" cy="29999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numCol="1" spcCol="457200" anchor="t" anchorCtr="0">
            <a:noAutofit/>
          </a:bodyPr>
          <a:lstStyle/>
          <a:p>
            <a:pPr algn="just">
              <a:spcAft>
                <a:spcPts val="500"/>
              </a:spcAft>
              <a:buClr>
                <a:srgbClr val="D8D8D8"/>
              </a:buClr>
              <a:buSzPts val="1650"/>
              <a:defRPr/>
            </a:pPr>
            <a:r>
              <a:rPr lang="en-US" sz="2400" dirty="0">
                <a:cs typeface="Arial"/>
                <a:sym typeface="Calibri"/>
              </a:rPr>
              <a:t>CSE, with 30 years of experience connecting  space </a:t>
            </a:r>
            <a:r>
              <a:rPr lang="en-US" sz="2400" b="1" dirty="0">
                <a:cs typeface="Arial"/>
                <a:sym typeface="Calibri"/>
              </a:rPr>
              <a:t>to ponds, forage and crop areas </a:t>
            </a:r>
            <a:r>
              <a:rPr lang="en-US" sz="2400" dirty="0">
                <a:cs typeface="Arial"/>
                <a:sym typeface="Calibri"/>
              </a:rPr>
              <a:t>in Senegal, as member of SERVIR WA helps West African countries using EO data to address critical challenges in food security, water resources, land use land cover, and natural disasters.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921" y="1426470"/>
            <a:ext cx="2965577" cy="9477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902" y="1423296"/>
            <a:ext cx="1338090" cy="1164635"/>
          </a:xfrm>
          <a:prstGeom prst="rect">
            <a:avLst/>
          </a:prstGeom>
        </p:spPr>
      </p:pic>
      <p:sp>
        <p:nvSpPr>
          <p:cNvPr id="10" name="Flèche vers le bas 9"/>
          <p:cNvSpPr/>
          <p:nvPr/>
        </p:nvSpPr>
        <p:spPr>
          <a:xfrm>
            <a:off x="5465972" y="4261638"/>
            <a:ext cx="506078" cy="9936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à trois pointes 10"/>
          <p:cNvSpPr/>
          <p:nvPr/>
        </p:nvSpPr>
        <p:spPr>
          <a:xfrm rot="10800000">
            <a:off x="5026775" y="1604208"/>
            <a:ext cx="1293814" cy="2097335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2" descr="CSE_Logo N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20" y="5251392"/>
            <a:ext cx="2733928" cy="81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104C39E2-95CA-4372-9791-FD4B74C1A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26" y="3770466"/>
            <a:ext cx="2595152" cy="34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GEOGRAPHICAL COVERAGE</a:t>
            </a:r>
            <a:endParaRPr lang="en-US" sz="2800" b="1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0992"/>
            <a:ext cx="4341243" cy="306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54" y="1089740"/>
            <a:ext cx="8150374" cy="5768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7987" y="4408227"/>
            <a:ext cx="3416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Senegal</a:t>
            </a:r>
            <a:r>
              <a:rPr lang="fr-FR" dirty="0"/>
              <a:t> : </a:t>
            </a:r>
            <a:r>
              <a:rPr lang="fr-FR" dirty="0" err="1"/>
              <a:t>Sampling</a:t>
            </a:r>
            <a:r>
              <a:rPr lang="fr-FR" dirty="0"/>
              <a:t> sites </a:t>
            </a:r>
            <a:r>
              <a:rPr lang="fr-FR" dirty="0" err="1"/>
              <a:t>accross</a:t>
            </a:r>
            <a:r>
              <a:rPr lang="fr-FR" dirty="0"/>
              <a:t> the </a:t>
            </a:r>
            <a:r>
              <a:rPr lang="fr-FR" dirty="0" err="1"/>
              <a:t>Ecological</a:t>
            </a:r>
            <a:r>
              <a:rPr lang="fr-FR" dirty="0"/>
              <a:t> </a:t>
            </a:r>
            <a:r>
              <a:rPr lang="fr-FR" dirty="0" err="1"/>
              <a:t>regions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232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244016"/>
            <a:ext cx="1022095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OVER THE FENCE METHOD</a:t>
            </a:r>
            <a:endParaRPr lang="en-US" sz="2800" b="1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C60596-53CE-F94E-B698-3C4E7BB65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25" y="1068848"/>
            <a:ext cx="7674811" cy="51187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59EF78-9C8E-4945-BB5C-544AE30F3B00}"/>
              </a:ext>
            </a:extLst>
          </p:cNvPr>
          <p:cNvSpPr txBox="1"/>
          <p:nvPr/>
        </p:nvSpPr>
        <p:spPr>
          <a:xfrm>
            <a:off x="393032" y="3692279"/>
            <a:ext cx="2173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Experts - Scientists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CE4C5-0B7B-2940-9B3C-C2CA8498C859}"/>
              </a:ext>
            </a:extLst>
          </p:cNvPr>
          <p:cNvSpPr txBox="1"/>
          <p:nvPr/>
        </p:nvSpPr>
        <p:spPr>
          <a:xfrm>
            <a:off x="10392060" y="3692279"/>
            <a:ext cx="1425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End-Users</a:t>
            </a:r>
          </a:p>
        </p:txBody>
      </p:sp>
    </p:spTree>
    <p:extLst>
      <p:ext uri="{BB962C8B-B14F-4D97-AF65-F5344CB8AC3E}">
        <p14:creationId xmlns:p14="http://schemas.microsoft.com/office/powerpoint/2010/main" val="1059193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SERVICE PLANNING APPROACH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60" y="1070445"/>
            <a:ext cx="9358998" cy="53143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520" y="1070445"/>
            <a:ext cx="1669436" cy="19142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0445"/>
            <a:ext cx="1787441" cy="23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0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 APPROACH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9208" y="1540376"/>
            <a:ext cx="10324433" cy="3322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Creation of the EO database on pilot sites (Planet, Sentinel 1&amp;2, Landsat)</a:t>
            </a: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Design of the dynamic mapping model of the crop areas (2020) by setting up a Deep Learning U-net method </a:t>
            </a:r>
          </a:p>
          <a:p>
            <a:pPr marL="1200150" lvl="2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Construction of classical Machine Learning algorithms</a:t>
            </a:r>
          </a:p>
          <a:p>
            <a:pPr marL="1200150" lvl="2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Construction of a prediction model for the 2021 acreage</a:t>
            </a:r>
          </a:p>
          <a:p>
            <a:pPr marL="1200150" lvl="2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Testing of possible Deep Learning architectures on the areas</a:t>
            </a:r>
          </a:p>
          <a:p>
            <a:pPr marL="1200150" lvl="2" indent="-285750" algn="just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Creation of appropriate samples for the Deep Learning models</a:t>
            </a:r>
          </a:p>
        </p:txBody>
      </p:sp>
    </p:spTree>
    <p:extLst>
      <p:ext uri="{BB962C8B-B14F-4D97-AF65-F5344CB8AC3E}">
        <p14:creationId xmlns:p14="http://schemas.microsoft.com/office/powerpoint/2010/main" val="173712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METHODOLOGICAL APPROACH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45673" y="1094509"/>
            <a:ext cx="10175265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03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3396</TotalTime>
  <Words>472</Words>
  <Application>Microsoft Office PowerPoint</Application>
  <PresentationFormat>Widescreen</PresentationFormat>
  <Paragraphs>72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Yu Gothic UI Semibold</vt:lpstr>
      <vt:lpstr>Aharoni</vt:lpstr>
      <vt:lpstr>AngsanaUPC</vt:lpstr>
      <vt:lpstr>Arial</vt:lpstr>
      <vt:lpstr>Arial Black</vt:lpstr>
      <vt:lpstr>Berlin Sans FB Demi</vt:lpstr>
      <vt:lpstr>Calibri</vt:lpstr>
      <vt:lpstr>Droid Sans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Admin</cp:lastModifiedBy>
  <cp:revision>34</cp:revision>
  <dcterms:created xsi:type="dcterms:W3CDTF">2022-09-22T09:07:54Z</dcterms:created>
  <dcterms:modified xsi:type="dcterms:W3CDTF">2022-11-01T08:55:18Z</dcterms:modified>
</cp:coreProperties>
</file>